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0" r:id="rId1"/>
  </p:sldMasterIdLst>
  <p:notesMasterIdLst>
    <p:notesMasterId r:id="rId21"/>
  </p:notesMasterIdLst>
  <p:sldIdLst>
    <p:sldId id="257" r:id="rId2"/>
    <p:sldId id="300" r:id="rId3"/>
    <p:sldId id="305" r:id="rId4"/>
    <p:sldId id="307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" initials="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56" autoAdjust="0"/>
    <p:restoredTop sz="94660"/>
  </p:normalViewPr>
  <p:slideViewPr>
    <p:cSldViewPr snapToGrid="0">
      <p:cViewPr>
        <p:scale>
          <a:sx n="100" d="100"/>
          <a:sy n="100" d="100"/>
        </p:scale>
        <p:origin x="15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7E5D514-4841-4DBD-89D8-5BD5E2EF99F8}" type="datetime1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0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395" y="1270933"/>
            <a:ext cx="4579620" cy="1798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</a:rPr>
              <a:t>SFAC Solution</a:t>
            </a:r>
          </a:p>
          <a:p>
            <a:pPr lvl="0"/>
            <a:r>
              <a:rPr lang="en-US" altLang="ko-KR" sz="2000" b="1" dirty="0">
                <a:solidFill>
                  <a:schemeClr val="bg1"/>
                </a:solidFill>
              </a:rPr>
              <a:t>CAD 도면 추천 및 예상 견적 제공 서비스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sz="5400" b="1" dirty="0">
                <a:solidFill>
                  <a:schemeClr val="bg1"/>
                </a:solidFill>
              </a:rPr>
              <a:t>화면설계서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015" y="5587067"/>
            <a:ext cx="427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팀명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sz="2000" dirty="0"/>
              <a:t>S</a:t>
            </a:r>
            <a:r>
              <a:rPr lang="en-US" altLang="ko-KR" sz="2000" dirty="0"/>
              <a:t>FAC Solution</a:t>
            </a:r>
          </a:p>
          <a:p>
            <a:pPr algn="r"/>
            <a:r>
              <a:rPr lang="en-US" altLang="ko-KR" b="1" dirty="0"/>
              <a:t>                                  </a:t>
            </a:r>
          </a:p>
          <a:p>
            <a:pPr algn="r"/>
            <a:r>
              <a:rPr lang="ko-KR" altLang="en-US" b="1" dirty="0"/>
              <a:t>    팀원 </a:t>
            </a:r>
            <a:r>
              <a:rPr lang="en-US" altLang="ko-KR" b="1" dirty="0"/>
              <a:t>: </a:t>
            </a:r>
            <a:r>
              <a:rPr lang="ko-KR" altLang="en-US" dirty="0"/>
              <a:t>정승록</a:t>
            </a:r>
            <a:r>
              <a:rPr lang="en-US" altLang="ko-KR" dirty="0"/>
              <a:t>, </a:t>
            </a:r>
            <a:r>
              <a:rPr lang="ko-KR" altLang="en-US" dirty="0"/>
              <a:t>김경호,</a:t>
            </a:r>
            <a:r>
              <a:rPr lang="en-US" altLang="ko-KR" dirty="0"/>
              <a:t> </a:t>
            </a:r>
            <a:r>
              <a:rPr lang="ko-KR" altLang="en-US" dirty="0"/>
              <a:t>이지수</a:t>
            </a:r>
            <a:r>
              <a:rPr lang="en-US" altLang="ko-KR" dirty="0"/>
              <a:t>, </a:t>
            </a:r>
            <a:r>
              <a:rPr lang="ko-KR" altLang="en-US" dirty="0"/>
              <a:t>조진우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342" y="613673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2024. 08. </a:t>
            </a:r>
            <a:r>
              <a:rPr lang="en-US" altLang="ko-KR" b="1"/>
              <a:t>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l="1" r="983"/>
          <a:stretch/>
        </p:blipFill>
        <p:spPr>
          <a:xfrm>
            <a:off x="2864485" y="996985"/>
            <a:ext cx="6971665" cy="3957029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AI_ChatBot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AI Chatbot Service</a:t>
              </a: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AI_ChatBot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971158"/>
            <a:chOff x="276836" y="269845"/>
            <a:chExt cx="2171065" cy="97115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채팅방을 생성후 </a:t>
              </a:r>
              <a:r>
                <a:rPr lang="en-US" altLang="ko-KR" sz="1200" dirty="0">
                  <a:solidFill>
                    <a:schemeClr val="bg1"/>
                  </a:solidFill>
                </a:rPr>
                <a:t>GPT API</a:t>
              </a:r>
              <a:r>
                <a:rPr lang="ko-KR" altLang="en-US" sz="1200" dirty="0">
                  <a:solidFill>
                    <a:schemeClr val="bg1"/>
                  </a:solidFill>
                </a:rPr>
                <a:t>를 이용한 챗봇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788278"/>
            <a:chOff x="276836" y="269845"/>
            <a:chExt cx="2171368" cy="78827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Banner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UserProfile</a:t>
              </a: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28492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채팅방 이름 입력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채팅방 생성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생성된 채팅방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입력</a:t>
            </a:r>
            <a:r>
              <a:rPr lang="en-US" altLang="ko-KR" sz="1200" dirty="0"/>
              <a:t> </a:t>
            </a:r>
            <a:r>
              <a:rPr lang="ko-KR" altLang="en-US" sz="1200" dirty="0"/>
              <a:t>메세지 칸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4025651" y="165226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4025758" y="201877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4034374" y="2385994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4258033" y="4622049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78"/>
          <p:cNvSpPr/>
          <p:nvPr/>
        </p:nvSpPr>
        <p:spPr>
          <a:xfrm>
            <a:off x="9414383" y="4397762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79"/>
          <p:cNvSpPr/>
          <p:nvPr/>
        </p:nvSpPr>
        <p:spPr>
          <a:xfrm>
            <a:off x="8490353" y="179502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145507" y="5814109"/>
            <a:ext cx="25685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5.</a:t>
            </a:r>
            <a:r>
              <a:rPr lang="ko-KR" altLang="en-US" sz="1200" dirty="0"/>
              <a:t>입력 버튼</a:t>
            </a:r>
            <a:endParaRPr lang="en-US" altLang="ko-KR" sz="1200" dirty="0"/>
          </a:p>
          <a:p>
            <a:pPr lvl="0"/>
            <a:r>
              <a:rPr lang="en-US" altLang="ko-KR" sz="1200" dirty="0"/>
              <a:t>6. </a:t>
            </a:r>
            <a:r>
              <a:rPr lang="ko-KR" altLang="en-US" sz="1200" dirty="0"/>
              <a:t>사용자 입력 메세지</a:t>
            </a:r>
            <a:endParaRPr lang="en-US" altLang="ko-KR" sz="1200" dirty="0"/>
          </a:p>
          <a:p>
            <a:pPr lvl="0"/>
            <a:r>
              <a:rPr lang="en-US" altLang="ko-KR" sz="1200" dirty="0"/>
              <a:t>7. AI </a:t>
            </a:r>
            <a:r>
              <a:rPr lang="ko-KR" altLang="en-US" sz="1200" dirty="0"/>
              <a:t>응답 메세지</a:t>
            </a:r>
            <a:endParaRPr lang="en-US" altLang="ko-KR" sz="1200" dirty="0"/>
          </a:p>
        </p:txBody>
      </p:sp>
      <p:sp>
        <p:nvSpPr>
          <p:cNvPr id="33" name="타원 80"/>
          <p:cNvSpPr/>
          <p:nvPr/>
        </p:nvSpPr>
        <p:spPr>
          <a:xfrm>
            <a:off x="9414450" y="2162268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t="1328" r="1171"/>
          <a:stretch/>
        </p:blipFill>
        <p:spPr>
          <a:xfrm>
            <a:off x="2910167" y="971550"/>
            <a:ext cx="6913284" cy="369416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Blueprint_recommend_1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도면 유형 선택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Blueprint_recommend_1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조립품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또는 부품 파츠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중에 선택하는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788278"/>
            <a:chOff x="276836" y="269845"/>
            <a:chExt cx="2171368" cy="78827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Blueprint_recommend_2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Mini ChatBot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en-US" altLang="ko-KR" sz="1200" dirty="0"/>
              <a:t>1.  1</a:t>
            </a:r>
            <a:r>
              <a:rPr lang="ko-KR" altLang="en-US" sz="1200" dirty="0"/>
              <a:t>번 조립품 또는 부품 중에 하나를 선택하는 페이지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2.  </a:t>
            </a:r>
            <a:r>
              <a:rPr lang="ko-KR" altLang="en-US" sz="1200" dirty="0"/>
              <a:t>조립품을 선택시 재료 선택은 스킵하고 회사 선택 페이지로 이동.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3.  </a:t>
            </a:r>
            <a:r>
              <a:rPr lang="ko-KR" altLang="en-US" sz="1200" dirty="0"/>
              <a:t>부품을 선택시 재료 선택하는 페이지로 이동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4.  </a:t>
            </a:r>
            <a:r>
              <a:rPr lang="ko-KR" altLang="en-US" sz="1200" dirty="0"/>
              <a:t>선택</a:t>
            </a:r>
            <a:r>
              <a:rPr lang="en-US" altLang="ko-KR" sz="1200" dirty="0"/>
              <a:t> </a:t>
            </a:r>
            <a:r>
              <a:rPr lang="ko-KR" altLang="en-US" sz="1200" dirty="0"/>
              <a:t>중에 모르는 내용을 질문하기 위해 </a:t>
            </a:r>
            <a:r>
              <a:rPr lang="en-US" altLang="ko-KR" sz="1200" dirty="0"/>
              <a:t>GPT API</a:t>
            </a:r>
            <a:r>
              <a:rPr lang="ko-KR" altLang="en-US" sz="1200" dirty="0"/>
              <a:t>를 이용한 </a:t>
            </a:r>
            <a:r>
              <a:rPr lang="en-US" altLang="ko-KR" sz="1200" dirty="0"/>
              <a:t>Mini ChatBot</a:t>
            </a:r>
            <a:r>
              <a:rPr lang="ko-KR" altLang="en-US" sz="1200" dirty="0"/>
              <a:t>을 사용할수 있다.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3406526" y="151002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5740258" y="385456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8"/>
          <p:cNvSpPr/>
          <p:nvPr/>
        </p:nvSpPr>
        <p:spPr>
          <a:xfrm>
            <a:off x="9209343" y="4280237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r="1250"/>
          <a:stretch/>
        </p:blipFill>
        <p:spPr>
          <a:xfrm>
            <a:off x="2801131" y="1106900"/>
            <a:ext cx="6958819" cy="349075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Blueprint_recommend_2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재료 선택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Blueprint_recommend_2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원하는 재료를 선택하는 페이지 최대 </a:t>
              </a:r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</a:rPr>
                <a:t>개까지 선택 할 수 있다.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Blueprint_recommend_1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Blueprint_recommend_3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Mini ChatBot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재료를 최대 </a:t>
            </a:r>
            <a:r>
              <a:rPr lang="en-US" altLang="ko-KR" sz="1200" dirty="0"/>
              <a:t>3</a:t>
            </a:r>
            <a:r>
              <a:rPr lang="ko-KR" altLang="en-US" sz="1200" dirty="0"/>
              <a:t>개까지 선택 할 수 있다.</a:t>
            </a:r>
            <a:r>
              <a:rPr lang="en-US" altLang="ko-KR" sz="1200" dirty="0"/>
              <a:t> 3</a:t>
            </a:r>
            <a:r>
              <a:rPr lang="ko-KR" altLang="en-US" sz="1200" dirty="0"/>
              <a:t>개 선택시 선택 안됨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이전 페이지로 이동가능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선택 후 다음 페이지로 이동가능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5264702" y="1808710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510447" y="428064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8"/>
          <p:cNvSpPr/>
          <p:nvPr/>
        </p:nvSpPr>
        <p:spPr>
          <a:xfrm>
            <a:off x="8414812" y="4280872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r="716"/>
          <a:stretch/>
        </p:blipFill>
        <p:spPr>
          <a:xfrm>
            <a:off x="2851150" y="1150338"/>
            <a:ext cx="6946900" cy="346601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Blueprint_recommend_3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회사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선택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Blueprint_recommend_3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제시하는 회사중 최대 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</a:rPr>
                <a:t>개까지 선택 가능한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Blueprint_recommend_2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Blueprint_recommend_4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Mini ChatBot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최대 </a:t>
            </a:r>
            <a:r>
              <a:rPr lang="en-US" altLang="ko-KR" sz="1200" dirty="0"/>
              <a:t>2</a:t>
            </a:r>
            <a:r>
              <a:rPr lang="ko-KR" altLang="en-US" sz="1200" dirty="0"/>
              <a:t>개까지 회사를 선택 가능,</a:t>
            </a:r>
            <a:r>
              <a:rPr lang="en-US" altLang="ko-KR" sz="1200" dirty="0"/>
              <a:t> ETC</a:t>
            </a:r>
            <a:r>
              <a:rPr lang="ko-KR" altLang="en-US" sz="1200" dirty="0"/>
              <a:t>를 선택시 다른 선택지는 고를 수 없음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이전 버튼으로 재료 선택페이지로 이동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다음 버튼으로 진행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5623522" y="141437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682932" y="4392302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8"/>
          <p:cNvSpPr/>
          <p:nvPr/>
        </p:nvSpPr>
        <p:spPr>
          <a:xfrm>
            <a:off x="8004502" y="4392302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t="1838" r="986"/>
          <a:stretch/>
        </p:blipFill>
        <p:spPr>
          <a:xfrm>
            <a:off x="2847896" y="1150825"/>
            <a:ext cx="6953408" cy="352271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Blueprint_recommend_4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세부 정보 입력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Blueprint_recomend_4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조립품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또는 부품 파츠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중에 선택하는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Blueprint_recommend_2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Blueprint_recommend_Result_1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Mini ChatBot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en-US" altLang="ko-KR" sz="1200" dirty="0"/>
              <a:t>1.  </a:t>
            </a:r>
            <a:r>
              <a:rPr lang="ko-KR" altLang="en-US" sz="1200" dirty="0"/>
              <a:t>추가 디테일한 정보 입력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2.  </a:t>
            </a:r>
            <a:r>
              <a:rPr lang="ko-KR" altLang="en-US" sz="1200" dirty="0"/>
              <a:t>이전 페이지 버튼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3.  </a:t>
            </a:r>
            <a:r>
              <a:rPr lang="ko-KR" altLang="en-US" sz="1200" dirty="0"/>
              <a:t>결과 보기를 통해서 도면 추천페이지로 이동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4.  </a:t>
            </a:r>
            <a:r>
              <a:rPr lang="ko-KR" altLang="en-US" sz="1200" dirty="0"/>
              <a:t>미니 </a:t>
            </a:r>
            <a:r>
              <a:rPr lang="en-US" altLang="ko-KR" sz="1200" dirty="0"/>
              <a:t>GPT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즉각적인 질문 가능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5533817" y="150962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689627" y="291218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8"/>
          <p:cNvSpPr/>
          <p:nvPr/>
        </p:nvSpPr>
        <p:spPr>
          <a:xfrm>
            <a:off x="7991833" y="2887538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7991833" y="3569854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l="1270" t="4480" r="3146"/>
          <a:stretch/>
        </p:blipFill>
        <p:spPr>
          <a:xfrm>
            <a:off x="2862262" y="827393"/>
            <a:ext cx="6924673" cy="3427869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Blueprint_recomend_Result_1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Result Page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Blueprint_recomend_Result_1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입력 받은 데이터를 바탕으로 도면을 추천 받고 다운로드 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결과 페이지로 도면 및 예상 견적을 제공해주고 파일을 다운로드 할 수 있는 페이지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도면의 이름,</a:t>
            </a:r>
            <a:r>
              <a:rPr lang="en-US" altLang="ko-KR" sz="1200" dirty="0"/>
              <a:t> </a:t>
            </a:r>
            <a:r>
              <a:rPr lang="ko-KR" altLang="en-US" sz="1200" dirty="0"/>
              <a:t>예상 견적,</a:t>
            </a:r>
            <a:r>
              <a:rPr lang="en-US" altLang="ko-KR" sz="1200" dirty="0"/>
              <a:t> </a:t>
            </a:r>
            <a:r>
              <a:rPr lang="ko-KR" altLang="en-US" sz="1200" dirty="0"/>
              <a:t>회사,</a:t>
            </a:r>
            <a:r>
              <a:rPr lang="en-US" altLang="ko-KR" sz="1200" dirty="0"/>
              <a:t> </a:t>
            </a:r>
            <a:r>
              <a:rPr lang="ko-KR" altLang="en-US" sz="1200" dirty="0"/>
              <a:t>사용재료 를 제공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파일 다운로드시 서버에 저장해둔 파일을 사용자에게 바로 제공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5413167" y="1095126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215242" y="199482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8"/>
          <p:cNvSpPr/>
          <p:nvPr/>
        </p:nvSpPr>
        <p:spPr>
          <a:xfrm>
            <a:off x="3468591" y="2443612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t="896" r="975"/>
          <a:stretch/>
        </p:blipFill>
        <p:spPr>
          <a:xfrm>
            <a:off x="2778133" y="987898"/>
            <a:ext cx="7092934" cy="351636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Blueprint_recomend_Result_2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Result Page</a:t>
              </a: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Blueprint_recomend_Result_2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DXF </a:t>
              </a:r>
              <a:r>
                <a:rPr lang="ko-KR" altLang="en-US" sz="1200" dirty="0">
                  <a:solidFill>
                    <a:schemeClr val="bg1"/>
                  </a:solidFill>
                </a:rPr>
                <a:t>뷰어 사이트,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제조업체 리스트 제공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Main Page</a:t>
              </a: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3093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en-US" altLang="ko-KR" sz="1200" dirty="0"/>
              <a:t>CAD </a:t>
            </a:r>
            <a:r>
              <a:rPr lang="ko-KR" altLang="en-US" sz="1200" dirty="0"/>
              <a:t>파일을 열 수 있도로 </a:t>
            </a:r>
            <a:r>
              <a:rPr lang="en-US" altLang="ko-KR" sz="1200" dirty="0"/>
              <a:t>DXF </a:t>
            </a:r>
            <a:r>
              <a:rPr lang="ko-KR" altLang="en-US" sz="1200" dirty="0"/>
              <a:t>뷰어 사이트를 제공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제조업체 리스트를 제공해서</a:t>
            </a:r>
            <a:r>
              <a:rPr lang="en-US" altLang="ko-KR" sz="1200" dirty="0"/>
              <a:t> </a:t>
            </a:r>
            <a:r>
              <a:rPr lang="ko-KR" altLang="en-US" sz="1200" dirty="0"/>
              <a:t>바로 컨텍 할 수 있게 함  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3300494" y="1081131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308635" y="25224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rcRect t="719" r="1476"/>
          <a:stretch/>
        </p:blipFill>
        <p:spPr>
          <a:xfrm>
            <a:off x="2932405" y="896934"/>
            <a:ext cx="6784389" cy="3656067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QuotePage_1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QuotePage_1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QuotePage_1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예상 견적을 얻기 위해 이미지를 업로드 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605398"/>
            <a:chOff x="276836" y="269845"/>
            <a:chExt cx="2171368" cy="60539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QuotePage_2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7906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도면 이미지를 업로드 하는 페이지 </a:t>
            </a:r>
            <a:r>
              <a:rPr lang="en-US" altLang="ko-KR" sz="1200" dirty="0"/>
              <a:t>.jpg </a:t>
            </a:r>
            <a:r>
              <a:rPr lang="ko-KR" altLang="en-US" sz="1200" dirty="0"/>
              <a:t>또는 </a:t>
            </a:r>
            <a:r>
              <a:rPr lang="en-US" altLang="ko-KR" sz="1200" dirty="0"/>
              <a:t>.png </a:t>
            </a:r>
            <a:r>
              <a:rPr lang="ko-KR" altLang="en-US" sz="1200" dirty="0"/>
              <a:t>파일 가능</a:t>
            </a:r>
            <a:r>
              <a:rPr lang="en-US" altLang="ko-KR" sz="1200" dirty="0"/>
              <a:t>, </a:t>
            </a:r>
            <a:r>
              <a:rPr lang="ko-KR" altLang="en-US" sz="1200" dirty="0"/>
              <a:t>드래그앤드롭으로 업로드 가능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업로드 버튼 클릭시 이미지를 분석하고 치수를 입력하는 페이지로 이동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4580335" y="1155609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4588176" y="4150149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2701" y="1318261"/>
            <a:ext cx="7162664" cy="3055591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QuotePage_2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788278"/>
            <a:chOff x="276836" y="1474033"/>
            <a:chExt cx="2171065" cy="78827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QuotePage_2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QuotePage_2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DXF </a:t>
              </a:r>
              <a:r>
                <a:rPr lang="ko-KR" altLang="en-US" sz="1200" dirty="0">
                  <a:solidFill>
                    <a:schemeClr val="bg1"/>
                  </a:solidFill>
                </a:rPr>
                <a:t>뷰어 사이트,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제조업체 리스트 제공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788278"/>
            <a:chOff x="276836" y="269845"/>
            <a:chExt cx="2171368" cy="78827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QuotePage_Result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79069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가로 입력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세로 입력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두께 입력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이미지 분석 데이터와 치수를 이용해서 견적 요청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3163041" y="2668500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5195652" y="266838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5"/>
          <p:cNvSpPr/>
          <p:nvPr/>
        </p:nvSpPr>
        <p:spPr>
          <a:xfrm>
            <a:off x="7090893" y="266838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5"/>
          <p:cNvSpPr/>
          <p:nvPr/>
        </p:nvSpPr>
        <p:spPr>
          <a:xfrm>
            <a:off x="3171038" y="329004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0473" y="596524"/>
            <a:ext cx="6080212" cy="3907983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QuotePage_Result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788278"/>
            <a:chOff x="276836" y="1474033"/>
            <a:chExt cx="2171065" cy="78827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QuotePage_Result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QuotePage_Result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이미지와 치수를 이용해 예상 견적을 제공하는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788278"/>
            <a:chOff x="276836" y="269845"/>
            <a:chExt cx="2171368" cy="78827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67906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이미지와 치수에 대한 예상 비용을 제공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유의 사항을 통해 사용자의 이해를 높여줌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3210492" y="1318473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3218897" y="210640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D90209C-56DF-4C97-81D5-7FDA0DFD2D9B}"/>
              </a:ext>
            </a:extLst>
          </p:cNvPr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메뉴 구성</a:t>
            </a:r>
            <a:endParaRPr lang="ko-KR" altLang="en-US" sz="32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66C6A5-3908-4920-BDF3-166795DE92EB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F61A9D-4B27-18A5-86B3-DE8937B54791}"/>
              </a:ext>
            </a:extLst>
          </p:cNvPr>
          <p:cNvGrpSpPr/>
          <p:nvPr/>
        </p:nvGrpSpPr>
        <p:grpSpPr>
          <a:xfrm>
            <a:off x="8051736" y="1193974"/>
            <a:ext cx="1238059" cy="1434703"/>
            <a:chOff x="9902819" y="1220362"/>
            <a:chExt cx="1238059" cy="143470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AD33F4-93C4-B95C-EFC7-73EF6A055281}"/>
                </a:ext>
              </a:extLst>
            </p:cNvPr>
            <p:cNvSpPr/>
            <p:nvPr/>
          </p:nvSpPr>
          <p:spPr>
            <a:xfrm>
              <a:off x="9906001" y="1561909"/>
              <a:ext cx="1234877" cy="3003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메인메뉴이름</a:t>
              </a:r>
              <a:endParaRPr lang="ko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5CFF0EB-2891-84C0-328F-5520B518AC92}"/>
                </a:ext>
              </a:extLst>
            </p:cNvPr>
            <p:cNvSpPr/>
            <p:nvPr/>
          </p:nvSpPr>
          <p:spPr>
            <a:xfrm>
              <a:off x="9906000" y="1903456"/>
              <a:ext cx="1234877" cy="3003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0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서브메뉴이름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AB86EDB-CED6-1666-BB47-1ADC44EF83D8}"/>
                </a:ext>
              </a:extLst>
            </p:cNvPr>
            <p:cNvSpPr/>
            <p:nvPr/>
          </p:nvSpPr>
          <p:spPr>
            <a:xfrm>
              <a:off x="9902819" y="2245004"/>
              <a:ext cx="1234877" cy="410061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>
              <a:solidFill>
                <a:srgbClr val="0090D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서브메뉴 내 메뉴이름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0B67EB8-9C65-6B63-F7EB-80209E813745}"/>
                </a:ext>
              </a:extLst>
            </p:cNvPr>
            <p:cNvSpPr/>
            <p:nvPr/>
          </p:nvSpPr>
          <p:spPr>
            <a:xfrm>
              <a:off x="9906000" y="1220362"/>
              <a:ext cx="1231696" cy="300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프로젝트명</a:t>
              </a:r>
            </a:p>
          </p:txBody>
        </p:sp>
      </p:grpSp>
      <p:pic>
        <p:nvPicPr>
          <p:cNvPr id="9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425" y="1099168"/>
            <a:ext cx="9291098" cy="56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454" y="408446"/>
            <a:ext cx="743839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/>
              <a:t>플로우 차트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도면 추천</a:t>
            </a:r>
            <a:r>
              <a:rPr lang="en-US" altLang="ko-KR" sz="3200" b="1" dirty="0"/>
              <a:t>/AI</a:t>
            </a:r>
            <a:r>
              <a:rPr lang="ko-KR" altLang="en-US" sz="3200" b="1" dirty="0"/>
              <a:t>챗봇/예상견적</a:t>
            </a:r>
            <a:r>
              <a:rPr lang="en-US" altLang="ko-KR" sz="3200" b="1" dirty="0"/>
              <a:t> )</a:t>
            </a:r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325" y="1098884"/>
            <a:ext cx="8977335" cy="55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5E6D3A-1F98-A7A1-F76B-3DF2DF7FF27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/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Banner.js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6056" y="1318508"/>
            <a:ext cx="2171089" cy="792743"/>
            <a:chOff x="276836" y="1474033"/>
            <a:chExt cx="2171089" cy="792743"/>
          </a:xfrm>
        </p:grpSpPr>
        <p:sp>
          <p:nvSpPr>
            <p:cNvPr id="9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메인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main_page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서비스의 메인화면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86055" y="4504265"/>
            <a:ext cx="2371420" cy="608077"/>
            <a:chOff x="276836" y="269845"/>
            <a:chExt cx="2171089" cy="608077"/>
          </a:xfrm>
        </p:grpSpPr>
        <p:sp>
          <p:nvSpPr>
            <p:cNvPr id="1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6836" y="600923"/>
              <a:ext cx="217136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사용자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프로필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도면 추천 페이지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</a:rPr>
                <a:t>챗봇 페이지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예상 견적 제공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20037" y="5781724"/>
            <a:ext cx="2849237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1. </a:t>
            </a:r>
            <a:r>
              <a:rPr lang="ko-KR" altLang="en-US" sz="1200" dirty="0"/>
              <a:t>메인페이지로 이동 할 수 있음</a:t>
            </a:r>
            <a:endParaRPr lang="en-US" altLang="ko-KR" sz="1200" dirty="0"/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도면 추천 페이지로 이동</a:t>
            </a:r>
            <a:endParaRPr lang="en-US" altLang="ko-KR" sz="1200" dirty="0"/>
          </a:p>
          <a:p>
            <a:pPr lvl="0"/>
            <a:r>
              <a:rPr lang="en-US" altLang="ko-KR" sz="1200" dirty="0"/>
              <a:t>3.  AI </a:t>
            </a:r>
            <a:r>
              <a:rPr lang="ko-KR" altLang="en-US" sz="1200" dirty="0"/>
              <a:t>챗봇 서비스로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</a:t>
            </a:r>
            <a:endParaRPr lang="en-US" altLang="ko-KR" sz="1200" dirty="0"/>
          </a:p>
          <a:p>
            <a:pPr lvl="0"/>
            <a:r>
              <a:rPr lang="en-US" altLang="ko-KR" sz="1200" dirty="0"/>
              <a:t>4.  </a:t>
            </a:r>
            <a:r>
              <a:rPr lang="ko-KR" altLang="en-US" sz="1200" dirty="0"/>
              <a:t>예상 견적 제공 서비스로 이동</a:t>
            </a:r>
            <a:r>
              <a:rPr lang="en-US" altLang="ko-KR" sz="1200" dirty="0"/>
              <a:t> </a:t>
            </a:r>
          </a:p>
        </p:txBody>
      </p:sp>
      <p:pic>
        <p:nvPicPr>
          <p:cNvPr id="42" name="Pic"/>
          <p:cNvPicPr>
            <a:picLocks noChangeAspect="1"/>
          </p:cNvPicPr>
          <p:nvPr/>
        </p:nvPicPr>
        <p:blipFill rotWithShape="1">
          <a:blip r:embed="rId3"/>
          <a:srcRect r="1153"/>
          <a:stretch/>
        </p:blipFill>
        <p:spPr>
          <a:xfrm>
            <a:off x="2950579" y="920058"/>
            <a:ext cx="6669365" cy="3342251"/>
          </a:xfrm>
          <a:prstGeom prst="rect">
            <a:avLst/>
          </a:prstGeom>
        </p:spPr>
      </p:pic>
      <p:sp>
        <p:nvSpPr>
          <p:cNvPr id="43" name="타원 74"/>
          <p:cNvSpPr/>
          <p:nvPr/>
        </p:nvSpPr>
        <p:spPr>
          <a:xfrm>
            <a:off x="2950568" y="919566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타원 75"/>
          <p:cNvSpPr/>
          <p:nvPr/>
        </p:nvSpPr>
        <p:spPr>
          <a:xfrm>
            <a:off x="3174723" y="150990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타원 76"/>
          <p:cNvSpPr/>
          <p:nvPr/>
        </p:nvSpPr>
        <p:spPr>
          <a:xfrm>
            <a:off x="6361649" y="1509694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타원 77"/>
          <p:cNvSpPr/>
          <p:nvPr/>
        </p:nvSpPr>
        <p:spPr>
          <a:xfrm>
            <a:off x="6361153" y="2861521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7" name="타원 78"/>
          <p:cNvSpPr/>
          <p:nvPr/>
        </p:nvSpPr>
        <p:spPr>
          <a:xfrm>
            <a:off x="7912265" y="69598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79"/>
          <p:cNvSpPr/>
          <p:nvPr/>
        </p:nvSpPr>
        <p:spPr>
          <a:xfrm>
            <a:off x="8167728" y="69607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80"/>
          <p:cNvSpPr/>
          <p:nvPr/>
        </p:nvSpPr>
        <p:spPr>
          <a:xfrm>
            <a:off x="9307770" y="91957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TextBox 5"/>
          <p:cNvSpPr txBox="1"/>
          <p:nvPr/>
        </p:nvSpPr>
        <p:spPr>
          <a:xfrm>
            <a:off x="6145507" y="5415964"/>
            <a:ext cx="355219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5. </a:t>
            </a:r>
            <a:r>
              <a:rPr lang="ko-KR" altLang="en-US" sz="1200" dirty="0"/>
              <a:t>다크모드 지원</a:t>
            </a:r>
            <a:endParaRPr lang="en-US" altLang="ko-KR" sz="1200" dirty="0"/>
          </a:p>
          <a:p>
            <a:pPr lvl="0"/>
            <a:r>
              <a:rPr lang="en-US" altLang="ko-KR" sz="1200" dirty="0"/>
              <a:t>6. </a:t>
            </a:r>
            <a:r>
              <a:rPr lang="ko-KR" altLang="en-US" sz="1200" dirty="0"/>
              <a:t>언어번역 지원</a:t>
            </a:r>
            <a:endParaRPr lang="en-US" altLang="ko-KR" sz="1200" dirty="0"/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사용자 이메일 로그인 안했을시 로그인 버튼</a:t>
            </a:r>
            <a:endParaRPr lang="en-US" altLang="ko-KR" sz="1200" dirty="0"/>
          </a:p>
          <a:p>
            <a:pPr lvl="0"/>
            <a:r>
              <a:rPr lang="en-US" altLang="ko-KR" sz="1200" dirty="0"/>
              <a:t>8. 1,5,6,7</a:t>
            </a:r>
            <a:r>
              <a:rPr lang="ko-KR" altLang="en-US" sz="1200" dirty="0"/>
              <a:t>번은 </a:t>
            </a:r>
            <a:r>
              <a:rPr lang="en-US" altLang="ko-KR" sz="1200" dirty="0"/>
              <a:t>Navigator</a:t>
            </a:r>
            <a:r>
              <a:rPr lang="ko-KR" altLang="en-US" sz="1200" dirty="0"/>
              <a:t>로 묶어서 모든페이지에서 재사용</a:t>
            </a:r>
            <a:r>
              <a:rPr lang="en-US" altLang="ko-KR" sz="1200" dirty="0"/>
              <a:t> </a:t>
            </a:r>
          </a:p>
          <a:p>
            <a:pPr lvl="0"/>
            <a:r>
              <a:rPr lang="en-US" altLang="ko-KR" sz="1200" dirty="0"/>
              <a:t>9. </a:t>
            </a:r>
            <a:r>
              <a:rPr lang="ko-KR" altLang="en-US" sz="1200" dirty="0"/>
              <a:t>로그인 하지 않고 서비스 이용 불가능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3755" y="1040970"/>
            <a:ext cx="6818100" cy="3415928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Login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로그인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Login_page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605398"/>
            <a:chOff x="276836" y="269845"/>
            <a:chExt cx="2171065" cy="60539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이메일과 비밀번호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구글 소셜로그인을 하는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1154038"/>
            <a:chOff x="276836" y="269845"/>
            <a:chExt cx="2171368" cy="115403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구글 소셜로그인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회원가입 페이지 경로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28492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이메일 입력 칸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비밀번호 입력칸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로그인 버튼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구글 소셜</a:t>
            </a:r>
            <a:r>
              <a:rPr lang="en-US" altLang="ko-KR" sz="1200" dirty="0"/>
              <a:t> </a:t>
            </a:r>
            <a:r>
              <a:rPr lang="ko-KR" altLang="en-US" sz="1200" dirty="0"/>
              <a:t>로그인 버튼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5334159" y="238578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5334358" y="276784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5334219" y="3149899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5333723" y="3666701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78"/>
          <p:cNvSpPr/>
          <p:nvPr/>
        </p:nvSpPr>
        <p:spPr>
          <a:xfrm>
            <a:off x="6746099" y="389511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79"/>
          <p:cNvSpPr/>
          <p:nvPr/>
        </p:nvSpPr>
        <p:spPr>
          <a:xfrm>
            <a:off x="7744833" y="114311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145507" y="5814109"/>
            <a:ext cx="284924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5. </a:t>
            </a:r>
            <a:r>
              <a:rPr lang="ko-KR" altLang="en-US" sz="1200" dirty="0"/>
              <a:t>회원 가입 페이지 이동</a:t>
            </a:r>
            <a:endParaRPr lang="en-US" altLang="ko-KR" sz="1200" dirty="0"/>
          </a:p>
          <a:p>
            <a:pPr lvl="0"/>
            <a:r>
              <a:rPr lang="en-US" altLang="ko-KR" sz="1200" dirty="0"/>
              <a:t>6. </a:t>
            </a:r>
            <a:r>
              <a:rPr lang="ko-KR" altLang="en-US" sz="1200" dirty="0"/>
              <a:t>소셜 로그인 이메일 선택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5885" y="940881"/>
            <a:ext cx="3467174" cy="3980829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Register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회원가입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Register_page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788278"/>
            <a:chOff x="276836" y="269845"/>
            <a:chExt cx="2171065" cy="78827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이름,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이메일,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비밀번호를 입력해서 회원가입 하는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788278"/>
            <a:chOff x="276836" y="269845"/>
            <a:chExt cx="2171368" cy="78827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로그인 페이지 이동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28492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이름 입력칸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이메일 입력칸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비밀번호 입력칸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비밀번호 확인 입력칸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4988154" y="192350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4988283" y="238620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4988144" y="2991784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4987648" y="3569546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78"/>
          <p:cNvSpPr/>
          <p:nvPr/>
        </p:nvSpPr>
        <p:spPr>
          <a:xfrm>
            <a:off x="4988419" y="4060213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79"/>
          <p:cNvSpPr/>
          <p:nvPr/>
        </p:nvSpPr>
        <p:spPr>
          <a:xfrm>
            <a:off x="6803793" y="439915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145507" y="5814109"/>
            <a:ext cx="359410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5. </a:t>
            </a:r>
            <a:r>
              <a:rPr lang="ko-KR" altLang="en-US" sz="1200" dirty="0"/>
              <a:t>가입하기 버튼 성공시 로그인 페이지로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</a:t>
            </a:r>
            <a:endParaRPr lang="en-US" altLang="ko-KR" sz="1200" dirty="0"/>
          </a:p>
          <a:p>
            <a:pPr lvl="0"/>
            <a:r>
              <a:rPr lang="en-US" altLang="ko-KR" sz="1200" dirty="0"/>
              <a:t>6. </a:t>
            </a:r>
            <a:r>
              <a:rPr lang="ko-KR" altLang="en-US" sz="1200" dirty="0"/>
              <a:t>로그인 페이지로 이동</a:t>
            </a:r>
            <a:endParaRPr lang="en-US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en-US" sz="1200" dirty="0"/>
              <a:t>이메일은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중복검사</a:t>
            </a:r>
            <a:endParaRPr lang="en-US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en-US" sz="1200" dirty="0"/>
              <a:t>비밀번호 같지 않으면 다르다고 알림이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0212" y="1150877"/>
            <a:ext cx="3460052" cy="3353178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593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Drop Down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드롭 다운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Drop Down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971158"/>
            <a:chOff x="276836" y="269845"/>
            <a:chExt cx="2171065" cy="97115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사용자의 정보를 볼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수 있고 다른 페이지로 이동 및 로그아웃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605398"/>
            <a:chOff x="276836" y="269845"/>
            <a:chExt cx="2171368" cy="60539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프로필 페이지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챗봇 서비스 페이지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로그아웃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56285" y="5780789"/>
            <a:ext cx="2849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/>
            <a:r>
              <a:rPr lang="en-US" altLang="ko-KR" sz="1200" dirty="0"/>
              <a:t>1,2,3.</a:t>
            </a:r>
            <a:r>
              <a:rPr lang="ko-KR" altLang="en-US" sz="1200" dirty="0"/>
              <a:t>  사용자 정보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4.</a:t>
            </a:r>
            <a:r>
              <a:rPr lang="ko-KR" altLang="en-US" sz="1200" dirty="0"/>
              <a:t>  사용자 프로필 페이지로 이동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5.</a:t>
            </a:r>
            <a:r>
              <a:rPr lang="ko-KR" altLang="en-US" sz="1200" dirty="0"/>
              <a:t>  </a:t>
            </a:r>
            <a:r>
              <a:rPr lang="ko-KR" altLang="en-US" sz="1200" dirty="0" err="1"/>
              <a:t>챗봇</a:t>
            </a:r>
            <a:r>
              <a:rPr lang="ko-KR" altLang="en-US" sz="1200" dirty="0"/>
              <a:t> 서비스 페이지로 이동</a:t>
            </a:r>
            <a:endParaRPr lang="en-US" altLang="ko-KR" sz="1200" dirty="0"/>
          </a:p>
          <a:p>
            <a:pPr marL="0" lvl="0"/>
            <a:r>
              <a:rPr lang="en-US" altLang="ko-KR" sz="1200" dirty="0"/>
              <a:t>6.</a:t>
            </a:r>
            <a:r>
              <a:rPr lang="ko-KR" altLang="en-US" sz="1200" dirty="0"/>
              <a:t>  로그아웃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7269225" y="150948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4764128" y="216205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4764624" y="2577129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4764128" y="2991696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78"/>
          <p:cNvSpPr/>
          <p:nvPr/>
        </p:nvSpPr>
        <p:spPr>
          <a:xfrm>
            <a:off x="4764264" y="3439547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79"/>
          <p:cNvSpPr/>
          <p:nvPr/>
        </p:nvSpPr>
        <p:spPr>
          <a:xfrm>
            <a:off x="4764808" y="382638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9661" y="1040830"/>
            <a:ext cx="6449733" cy="3809806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UserProfile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유저 프로필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605398"/>
            <a:chOff x="276836" y="2678221"/>
            <a:chExt cx="2171065" cy="60539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UserProfile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971158"/>
            <a:chOff x="276836" y="269845"/>
            <a:chExt cx="2171065" cy="97115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사용자의 정보를 확인,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수정,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삭제 가능한 페이지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내 도면 페이지로 이동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971158"/>
            <a:chOff x="276836" y="269845"/>
            <a:chExt cx="2171368" cy="97115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UserProfile</a:t>
              </a:r>
            </a:p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My Blueprint</a:t>
              </a: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28492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유저 프로필 버튼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내 도면 페이지 이동 버튼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계정 삭제 버튼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사용자 이름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4025651" y="160527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4191493" y="192352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4191854" y="2242484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77"/>
          <p:cNvSpPr/>
          <p:nvPr/>
        </p:nvSpPr>
        <p:spPr>
          <a:xfrm>
            <a:off x="4988918" y="1828376"/>
            <a:ext cx="223926" cy="2288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78"/>
          <p:cNvSpPr/>
          <p:nvPr/>
        </p:nvSpPr>
        <p:spPr>
          <a:xfrm>
            <a:off x="9082921" y="1832997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79"/>
          <p:cNvSpPr/>
          <p:nvPr/>
        </p:nvSpPr>
        <p:spPr>
          <a:xfrm>
            <a:off x="4988963" y="2466850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145507" y="5814109"/>
            <a:ext cx="2568697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/>
              <a:t>5. </a:t>
            </a:r>
            <a:r>
              <a:rPr lang="ko-KR" altLang="en-US" sz="1200" dirty="0"/>
              <a:t>사용자 이름 수정</a:t>
            </a:r>
            <a:endParaRPr lang="en-US" altLang="ko-KR" sz="1200" dirty="0"/>
          </a:p>
          <a:p>
            <a:pPr lvl="0"/>
            <a:r>
              <a:rPr lang="en-US" altLang="ko-KR" sz="1200" dirty="0"/>
              <a:t>6. </a:t>
            </a:r>
            <a:r>
              <a:rPr lang="ko-KR" altLang="en-US" sz="1200" dirty="0"/>
              <a:t>사용자 이메일</a:t>
            </a:r>
            <a:endParaRPr lang="en-US" altLang="ko-KR" sz="1200" dirty="0"/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변경사항 저장 버튼</a:t>
            </a:r>
            <a:endParaRPr lang="en-US" altLang="ko-KR" sz="1200" dirty="0"/>
          </a:p>
        </p:txBody>
      </p:sp>
      <p:sp>
        <p:nvSpPr>
          <p:cNvPr id="33" name="타원 80"/>
          <p:cNvSpPr/>
          <p:nvPr/>
        </p:nvSpPr>
        <p:spPr>
          <a:xfrm>
            <a:off x="4989135" y="2863308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8455" y="615855"/>
            <a:ext cx="6927345" cy="4183569"/>
          </a:xfrm>
          <a:prstGeom prst="rect">
            <a:avLst/>
          </a:prstGeom>
        </p:spPr>
      </p:pic>
      <p:sp>
        <p:nvSpPr>
          <p:cNvPr id="3" name="직사각형 3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직사각형 16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17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/>
              <a:t>화면설명</a:t>
            </a:r>
          </a:p>
        </p:txBody>
      </p:sp>
      <p:sp>
        <p:nvSpPr>
          <p:cNvPr id="6" name="직사각형 1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" name="그룹 2"/>
          <p:cNvGrpSpPr/>
          <p:nvPr/>
        </p:nvGrpSpPr>
        <p:grpSpPr>
          <a:xfrm>
            <a:off x="286056" y="435384"/>
            <a:ext cx="2171065" cy="605398"/>
            <a:chOff x="276836" y="269845"/>
            <a:chExt cx="2171065" cy="605398"/>
          </a:xfrm>
        </p:grpSpPr>
        <p:sp>
          <p:nvSpPr>
            <p:cNvPr id="8" name="TextBox 4"/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76836" y="600923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My Blueprint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86056" y="1318508"/>
            <a:ext cx="2171065" cy="605398"/>
            <a:chOff x="276836" y="1474033"/>
            <a:chExt cx="2171065" cy="605398"/>
          </a:xfrm>
        </p:grpSpPr>
        <p:sp>
          <p:nvSpPr>
            <p:cNvPr id="11" name="TextBox 8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276836" y="1805111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저장 도면 페이지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286056" y="2386298"/>
            <a:ext cx="2171065" cy="788278"/>
            <a:chOff x="276836" y="2678221"/>
            <a:chExt cx="2171065" cy="788278"/>
          </a:xfrm>
        </p:grpSpPr>
        <p:sp>
          <p:nvSpPr>
            <p:cNvPr id="14" name="TextBox 21"/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22"/>
            <p:cNvSpPr txBox="1"/>
            <p:nvPr/>
          </p:nvSpPr>
          <p:spPr>
            <a:xfrm>
              <a:off x="276836" y="3009299"/>
              <a:ext cx="2171065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>
                  <a:solidFill>
                    <a:schemeClr val="bg1"/>
                  </a:solidFill>
                </a:rPr>
                <a:t>My Blueprint</a:t>
              </a:r>
            </a:p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86056" y="5814539"/>
            <a:ext cx="2171065" cy="605398"/>
            <a:chOff x="276836" y="3666966"/>
            <a:chExt cx="2171065" cy="605398"/>
          </a:xfrm>
        </p:grpSpPr>
        <p:sp>
          <p:nvSpPr>
            <p:cNvPr id="17" name="TextBox 24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8" name="TextBox 25"/>
            <p:cNvSpPr txBox="1"/>
            <p:nvPr/>
          </p:nvSpPr>
          <p:spPr>
            <a:xfrm>
              <a:off x="276836" y="3998044"/>
              <a:ext cx="217106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정승록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38"/>
          <p:cNvGrpSpPr/>
          <p:nvPr/>
        </p:nvGrpSpPr>
        <p:grpSpPr>
          <a:xfrm>
            <a:off x="286055" y="3290063"/>
            <a:ext cx="2171065" cy="971158"/>
            <a:chOff x="276836" y="269845"/>
            <a:chExt cx="2171065" cy="971158"/>
          </a:xfrm>
        </p:grpSpPr>
        <p:sp>
          <p:nvSpPr>
            <p:cNvPr id="20" name="TextBox 39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21" name="TextBox 40"/>
            <p:cNvSpPr txBox="1"/>
            <p:nvPr/>
          </p:nvSpPr>
          <p:spPr>
            <a:xfrm>
              <a:off x="276836" y="600923"/>
              <a:ext cx="217106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제공 받은 도면을 저장하고 다운로드 및 삭제 기능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lvl="0"/>
              <a:r>
                <a:rPr lang="ko-KR" altLang="en-US" sz="1200" dirty="0">
                  <a:solidFill>
                    <a:schemeClr val="bg1"/>
                  </a:solidFill>
                </a:rPr>
                <a:t>한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페이지에 </a:t>
              </a:r>
              <a:r>
                <a:rPr lang="en-US" altLang="ko-KR" sz="1200" dirty="0">
                  <a:solidFill>
                    <a:schemeClr val="bg1"/>
                  </a:solidFill>
                </a:rPr>
                <a:t>5</a:t>
              </a:r>
              <a:r>
                <a:rPr lang="ko-KR" altLang="en-US" sz="1200" dirty="0">
                  <a:solidFill>
                    <a:schemeClr val="bg1"/>
                  </a:solidFill>
                </a:rPr>
                <a:t>개씩 보여줌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11"/>
          <p:cNvGrpSpPr/>
          <p:nvPr/>
        </p:nvGrpSpPr>
        <p:grpSpPr>
          <a:xfrm>
            <a:off x="286055" y="4504265"/>
            <a:ext cx="2371725" cy="605398"/>
            <a:chOff x="276836" y="269845"/>
            <a:chExt cx="2171368" cy="605398"/>
          </a:xfrm>
        </p:grpSpPr>
        <p:sp>
          <p:nvSpPr>
            <p:cNvPr id="23" name="TextBox 1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6836" y="600923"/>
              <a:ext cx="2171368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3020037" y="5781724"/>
            <a:ext cx="28492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000" lvl="0" indent="-222000">
              <a:buAutoNum type="arabicPeriod"/>
            </a:pPr>
            <a:r>
              <a:rPr lang="ko-KR" altLang="en-US" sz="1200" dirty="0"/>
              <a:t>도면에 대한 정보를 볼수 있고 다운로드 할 수 있다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각 도면을 삭제 할 수 있다</a:t>
            </a:r>
            <a:endParaRPr lang="en-US" altLang="ko-KR" sz="1200" dirty="0"/>
          </a:p>
          <a:p>
            <a:pPr marL="222000" lvl="0" indent="-222000">
              <a:buAutoNum type="arabicPeriod"/>
            </a:pPr>
            <a:r>
              <a:rPr lang="ko-KR" altLang="en-US" sz="1200" dirty="0"/>
              <a:t>페이지 번호</a:t>
            </a:r>
            <a:endParaRPr lang="en-US" altLang="ko-KR" sz="1200" dirty="0"/>
          </a:p>
        </p:txBody>
      </p:sp>
      <p:sp>
        <p:nvSpPr>
          <p:cNvPr id="26" name="타원 74"/>
          <p:cNvSpPr/>
          <p:nvPr/>
        </p:nvSpPr>
        <p:spPr>
          <a:xfrm>
            <a:off x="4087881" y="913125"/>
            <a:ext cx="232175" cy="2233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75"/>
          <p:cNvSpPr/>
          <p:nvPr/>
        </p:nvSpPr>
        <p:spPr>
          <a:xfrm>
            <a:off x="9082898" y="912605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76"/>
          <p:cNvSpPr/>
          <p:nvPr/>
        </p:nvSpPr>
        <p:spPr>
          <a:xfrm>
            <a:off x="5645369" y="4504354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6145507" y="5814109"/>
            <a:ext cx="256857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858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1144</Words>
  <Application>Microsoft Office PowerPoint</Application>
  <PresentationFormat>A4 용지(210x297mm)</PresentationFormat>
  <Paragraphs>393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김경호</cp:lastModifiedBy>
  <cp:revision>77</cp:revision>
  <dcterms:created xsi:type="dcterms:W3CDTF">2021-07-16T05:18:45Z</dcterms:created>
  <dcterms:modified xsi:type="dcterms:W3CDTF">2024-08-03T16:36:08Z</dcterms:modified>
  <cp:version/>
</cp:coreProperties>
</file>